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77" r:id="rId3"/>
    <p:sldId id="278" r:id="rId4"/>
    <p:sldId id="266" r:id="rId5"/>
    <p:sldId id="267" r:id="rId6"/>
    <p:sldId id="268" r:id="rId7"/>
    <p:sldId id="269" r:id="rId8"/>
    <p:sldId id="279" r:id="rId9"/>
    <p:sldId id="272" r:id="rId10"/>
    <p:sldId id="280" r:id="rId11"/>
    <p:sldId id="284" r:id="rId12"/>
    <p:sldId id="283" r:id="rId13"/>
    <p:sldId id="281" r:id="rId14"/>
    <p:sldId id="273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Matilda" charset="0"/>
      <p:regular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990099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  <a:latin typeface="Matild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27.02.2024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408712" cy="8689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atilda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408712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atilda" charset="0"/>
              </a:defRPr>
            </a:lvl1pPr>
            <a:lvl2pPr>
              <a:defRPr>
                <a:solidFill>
                  <a:srgbClr val="C00000"/>
                </a:solidFill>
                <a:latin typeface="Matilda" charset="0"/>
              </a:defRPr>
            </a:lvl2pPr>
            <a:lvl3pPr>
              <a:defRPr>
                <a:solidFill>
                  <a:srgbClr val="C00000"/>
                </a:solidFill>
                <a:latin typeface="Matilda" charset="0"/>
              </a:defRPr>
            </a:lvl3pPr>
            <a:lvl4pPr>
              <a:defRPr>
                <a:solidFill>
                  <a:srgbClr val="C00000"/>
                </a:solidFill>
                <a:latin typeface="Matilda" charset="0"/>
              </a:defRPr>
            </a:lvl4pPr>
            <a:lvl5pPr>
              <a:defRPr>
                <a:solidFill>
                  <a:srgbClr val="C00000"/>
                </a:solidFill>
                <a:latin typeface="Matilda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27.02.2024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480720" cy="8689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atilda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27.02.2024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27.02.2024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547664" y="2431018"/>
            <a:ext cx="7776864" cy="3290044"/>
            <a:chOff x="956383" y="3956345"/>
            <a:chExt cx="8598572" cy="410582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56383" y="3956345"/>
              <a:ext cx="7165477" cy="1267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Портфолио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46793" y="7178762"/>
              <a:ext cx="6608162" cy="883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Воспитатель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Лилаева</a:t>
              </a:r>
              <a:r>
                <a:rPr lang="ru-RU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Хава </a:t>
              </a:r>
              <a:r>
                <a:rPr lang="ru-RU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Маерсолтаевна</a:t>
              </a:r>
              <a:endPara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71600" y="807388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 бюджетное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ст. Шелковская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Шелковского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8" descr="https://im0-tub-ru.yandex.net/i?id=dd356b9157f9778b116361902aab7a2b&amp;n=33&amp;h=215&amp;w=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2455540" cy="239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052736"/>
            <a:ext cx="529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методической работе детского сада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5840" y="1883733"/>
            <a:ext cx="6624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открытых мероприятий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классы для воспитателей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Консультации для воспитателей и родителей</a:t>
            </a:r>
            <a:endParaRPr lang="en-US" sz="20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Выступления на педсоветах, семинарах ДОУ</a:t>
            </a:r>
          </a:p>
          <a:p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  Участие в праздниках</a:t>
            </a:r>
            <a:endParaRPr lang="ru-RU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1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1548617"/>
              </p:ext>
            </p:extLst>
          </p:nvPr>
        </p:nvGraphicFramePr>
        <p:xfrm>
          <a:off x="1475656" y="1628800"/>
          <a:ext cx="6912768" cy="31601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4571">
                  <a:extLst>
                    <a:ext uri="{9D8B030D-6E8A-4147-A177-3AD203B41FA5}">
                      <a16:colId xmlns:a16="http://schemas.microsoft.com/office/drawing/2014/main" xmlns="" val="3240609219"/>
                    </a:ext>
                  </a:extLst>
                </a:gridCol>
                <a:gridCol w="2980966">
                  <a:extLst>
                    <a:ext uri="{9D8B030D-6E8A-4147-A177-3AD203B41FA5}">
                      <a16:colId xmlns:a16="http://schemas.microsoft.com/office/drawing/2014/main" xmlns="" val="3540980645"/>
                    </a:ext>
                  </a:extLst>
                </a:gridCol>
                <a:gridCol w="3137231">
                  <a:extLst>
                    <a:ext uri="{9D8B030D-6E8A-4147-A177-3AD203B41FA5}">
                      <a16:colId xmlns:a16="http://schemas.microsoft.com/office/drawing/2014/main" xmlns="" val="2486631335"/>
                    </a:ext>
                  </a:extLst>
                </a:gridCol>
              </a:tblGrid>
              <a:tr h="588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сайта 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678207"/>
                  </a:ext>
                </a:extLst>
              </a:tr>
              <a:tr h="588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Маам.ру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www.maam.ru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1754214"/>
                  </a:ext>
                </a:extLst>
              </a:tr>
              <a:tr h="588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Дошколенок.ру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https://dohcolono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.ru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8422533"/>
                  </a:ext>
                </a:extLst>
              </a:tr>
              <a:tr h="588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Воспитатель.ру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</a:t>
                      </a: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vospitatel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doy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ucoz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6432042"/>
                  </a:ext>
                </a:extLst>
              </a:tr>
              <a:tr h="714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сеть работников образования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https://nsportal.ru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858125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59632" y="980728"/>
            <a:ext cx="6480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используемых Интернет - ресурсов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9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08720"/>
            <a:ext cx="619268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6210" marR="149860" indent="-6350" algn="ctr">
              <a:lnSpc>
                <a:spcPct val="105000"/>
              </a:lnSpc>
              <a:spcAft>
                <a:spcPts val="385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 в моей работе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59431" y="3305021"/>
            <a:ext cx="2232249" cy="6195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66003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atilda" panose="020B0604020202020204" charset="0"/>
            </a:endParaRPr>
          </a:p>
          <a:p>
            <a:pPr algn="ctr"/>
            <a:r>
              <a:rPr lang="ru-RU" b="1" i="1" dirty="0" smtClean="0">
                <a:solidFill>
                  <a:srgbClr val="6600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b="1" i="1" dirty="0">
                <a:solidFill>
                  <a:srgbClr val="6600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</a:p>
          <a:p>
            <a:pPr algn="ctr"/>
            <a:r>
              <a:rPr lang="ru-RU" b="1" dirty="0" smtClean="0">
                <a:solidFill>
                  <a:srgbClr val="6600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atilda" panose="020B0604020202020204" charset="0"/>
              </a:rPr>
              <a:t> </a:t>
            </a:r>
            <a:endParaRPr lang="ru-RU" sz="2000" dirty="0"/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128" y="2270040"/>
            <a:ext cx="2592288" cy="6574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Исследовательская деятельность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2270040"/>
            <a:ext cx="2304256" cy="6574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Здоровьесберегающие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3646" y="4869160"/>
            <a:ext cx="2543817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проблемного обучения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2475" y="4221962"/>
            <a:ext cx="1994520" cy="5309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гровые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4221963"/>
            <a:ext cx="1994520" cy="530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Проектная деятельность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387729" y="4324853"/>
            <a:ext cx="944602" cy="14401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3317123">
            <a:off x="3741091" y="2927466"/>
            <a:ext cx="745407" cy="1440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8646358">
            <a:off x="2862458" y="3882038"/>
            <a:ext cx="850421" cy="15771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020422">
            <a:off x="4995888" y="2932196"/>
            <a:ext cx="745407" cy="14859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287151">
            <a:off x="5856645" y="3863233"/>
            <a:ext cx="745407" cy="1440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4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6096" y="980728"/>
            <a:ext cx="3595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конкурсах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4807541"/>
              </p:ext>
            </p:extLst>
          </p:nvPr>
        </p:nvGraphicFramePr>
        <p:xfrm>
          <a:off x="1403648" y="1772816"/>
          <a:ext cx="7128792" cy="289753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3456139471"/>
                    </a:ext>
                  </a:extLst>
                </a:gridCol>
                <a:gridCol w="3914003">
                  <a:extLst>
                    <a:ext uri="{9D8B030D-6E8A-4147-A177-3AD203B41FA5}">
                      <a16:colId xmlns:a16="http://schemas.microsoft.com/office/drawing/2014/main" xmlns="" val="2659605480"/>
                    </a:ext>
                  </a:extLst>
                </a:gridCol>
                <a:gridCol w="1246753">
                  <a:extLst>
                    <a:ext uri="{9D8B030D-6E8A-4147-A177-3AD203B41FA5}">
                      <a16:colId xmlns:a16="http://schemas.microsoft.com/office/drawing/2014/main" xmlns="" val="2864868194"/>
                    </a:ext>
                  </a:extLst>
                </a:gridCol>
                <a:gridCol w="1319964">
                  <a:extLst>
                    <a:ext uri="{9D8B030D-6E8A-4147-A177-3AD203B41FA5}">
                      <a16:colId xmlns:a16="http://schemas.microsoft.com/office/drawing/2014/main" xmlns="" val="94607933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85090" algn="just">
                        <a:lnSpc>
                          <a:spcPct val="107000"/>
                        </a:lnSpc>
                        <a:spcAft>
                          <a:spcPts val="215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marL="368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456" marR="104061" marT="59637" marB="0" anchor="ctr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конкурса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456" marR="104061" marT="59637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456" marR="104061" marT="59637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456" marR="104061" marT="59637" marB="0"/>
                </a:tc>
                <a:extLst>
                  <a:ext uri="{0D108BD9-81ED-4DB2-BD59-A6C34878D82A}">
                    <a16:rowId xmlns:a16="http://schemas.microsoft.com/office/drawing/2014/main" xmlns="" val="1459152485"/>
                  </a:ext>
                </a:extLst>
              </a:tr>
              <a:tr h="1037753">
                <a:tc>
                  <a:txBody>
                    <a:bodyPr/>
                    <a:lstStyle/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456" marR="104061" marT="59637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  - конкурс  на лучшее оформление групп к Новому году «Зимняя сказка»  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9456" marR="104061" marT="59637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456" marR="104061" marT="59637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9456" marR="104061" marT="59637" marB="0"/>
                </a:tc>
                <a:extLst>
                  <a:ext uri="{0D108BD9-81ED-4DB2-BD59-A6C34878D82A}">
                    <a16:rowId xmlns:a16="http://schemas.microsoft.com/office/drawing/2014/main" xmlns="" val="2379475898"/>
                  </a:ext>
                </a:extLst>
              </a:tr>
              <a:tr h="1187753">
                <a:tc>
                  <a:txBody>
                    <a:bodyPr/>
                    <a:lstStyle/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456" marR="104061" marT="59637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 – конкурс «Создание условий для выполнения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 области «Речевое развитие»  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9456" marR="104061" marT="59637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456" marR="104061" marT="59637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456" marR="104061" marT="59637" marB="0"/>
                </a:tc>
                <a:extLst>
                  <a:ext uri="{0D108BD9-81ED-4DB2-BD59-A6C34878D82A}">
                    <a16:rowId xmlns:a16="http://schemas.microsoft.com/office/drawing/2014/main" xmlns="" val="2283642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43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8317" y="86720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Фотоматериалы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1\Desktop\Новая папка\фото\IMG-20240227-WA01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1\Desktop\Новая папка\фото\IMG-20240227-WA01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5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1\Desktop\Новая папка\фото\IMG-20240227-WA01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857628"/>
            <a:ext cx="3286148" cy="234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1\Desktop\Новая папка\фото\IMG-20240227-WA0083 (1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857628"/>
            <a:ext cx="3429024" cy="234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19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325779"/>
            <a:ext cx="741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Мое профессиональное </a:t>
            </a:r>
            <a: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кредо</a:t>
            </a:r>
            <a:endParaRPr lang="ru-RU" sz="200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  <a:endParaRPr lang="ru-RU" sz="200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20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 о повышении квалификации</a:t>
            </a:r>
            <a:endParaRPr lang="ru-RU" sz="200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педагогической деятельности</a:t>
            </a:r>
            <a:endParaRPr lang="ru-RU" sz="200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 </a:t>
            </a:r>
            <a:endParaRPr lang="ru-RU" sz="200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методической работе детского сада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МКТ в образовательном процессе</a:t>
            </a:r>
            <a:endParaRPr lang="ru-RU" sz="200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используемых Интернет - ресурсов</a:t>
            </a:r>
            <a:endParaRPr lang="ru-RU" sz="200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20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овременные образовательные технологии в моей работе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конкурсах</a:t>
            </a:r>
          </a:p>
          <a:p>
            <a:pPr marL="342900" indent="-342900">
              <a:buFontTx/>
              <a:buAutoNum type="arabicPeriod" startAt="2"/>
            </a:pPr>
            <a: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Фотоматериалы </a:t>
            </a:r>
            <a:endParaRPr lang="ru-RU" sz="200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endParaRPr lang="ru-RU" sz="200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3" descr="http://www.risovashki.ru/pictures/926c662461ebb290bd4f460c2e69d89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20272" y="4581128"/>
            <a:ext cx="182824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67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dou96.orsknet.ru/wp-content/uploads/2014/12/0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1060345"/>
            <a:ext cx="6948264" cy="51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1041229"/>
            <a:ext cx="4889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Мое педагогическое кредо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378904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должны жить                          в мире красоты, фантазии и творчества 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8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7381" y="1851206"/>
            <a:ext cx="4464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июня 1991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работы: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ГБДОУ №2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ст. Шелковская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Занимаемая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воспитатель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работы: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общий стаж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  9 лет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Аттестация: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занимаемой должности       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764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Новая папка\IMG-20240227-WA0143.jpg"/>
          <p:cNvPicPr>
            <a:picLocks noChangeAspect="1" noChangeArrowheads="1"/>
          </p:cNvPicPr>
          <p:nvPr/>
        </p:nvPicPr>
        <p:blipFill>
          <a:blip r:embed="rId2"/>
          <a:srcRect l="26215" t="12290" r="15116" b="36034"/>
          <a:stretch>
            <a:fillRect/>
          </a:stretch>
        </p:blipFill>
        <p:spPr bwMode="auto">
          <a:xfrm>
            <a:off x="5572132" y="1785926"/>
            <a:ext cx="2786082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11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143116"/>
            <a:ext cx="67511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учебного заведения: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МГТА г.Махачкала</a:t>
            </a:r>
          </a:p>
          <a:p>
            <a:pPr lvl="0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учебного заведения: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мая 2015г.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и психология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психолог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1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4014" y="764704"/>
            <a:ext cx="61185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повышении квалификации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6021715"/>
              </p:ext>
            </p:extLst>
          </p:nvPr>
        </p:nvGraphicFramePr>
        <p:xfrm>
          <a:off x="1285852" y="1927615"/>
          <a:ext cx="6958555" cy="285870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62995">
                  <a:extLst>
                    <a:ext uri="{9D8B030D-6E8A-4147-A177-3AD203B41FA5}">
                      <a16:colId xmlns:a16="http://schemas.microsoft.com/office/drawing/2014/main" xmlns="" val="651183425"/>
                    </a:ext>
                  </a:extLst>
                </a:gridCol>
                <a:gridCol w="3598748">
                  <a:extLst>
                    <a:ext uri="{9D8B030D-6E8A-4147-A177-3AD203B41FA5}">
                      <a16:colId xmlns:a16="http://schemas.microsoft.com/office/drawing/2014/main" xmlns="" val="123856009"/>
                    </a:ext>
                  </a:extLst>
                </a:gridCol>
                <a:gridCol w="1396812">
                  <a:extLst>
                    <a:ext uri="{9D8B030D-6E8A-4147-A177-3AD203B41FA5}">
                      <a16:colId xmlns:a16="http://schemas.microsoft.com/office/drawing/2014/main" xmlns="" val="726065570"/>
                    </a:ext>
                  </a:extLst>
                </a:gridCol>
              </a:tblGrid>
              <a:tr h="9476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место прохождения курсов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640153"/>
                  </a:ext>
                </a:extLst>
              </a:tr>
              <a:tr h="1911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07.06.2021-18.06.2021, ООО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«Межотраслевой  Институт </a:t>
                      </a:r>
                      <a:r>
                        <a:rPr lang="ru-RU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Госаттестации</a:t>
                      </a: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«Дошкольное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образование: основные  тенденции и перспективы развития  в контексте современных требований</a:t>
                      </a: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часа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4276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85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6408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83031" y="1700808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Планирование образовательной деятельности на основе индивидуальных особенностей каждого ребенка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Поддержка инициативы детей в разных видах деятельности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Содействие и сотрудничество детей и взрослых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Полноценное проживание ребенком всего этапа дошкольного детства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Формирование познавательных интересов познавательного действия в разных видах деятельности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pickimage.ru/wp-content/uploads/images/detskie/tutorwithchildren/vospitatelsdetmi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09829" y="2276872"/>
            <a:ext cx="3434180" cy="252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01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7647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Самообразование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5560328"/>
              </p:ext>
            </p:extLst>
          </p:nvPr>
        </p:nvGraphicFramePr>
        <p:xfrm>
          <a:off x="1403648" y="1484784"/>
          <a:ext cx="6895679" cy="450279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528125">
                  <a:extLst>
                    <a:ext uri="{9D8B030D-6E8A-4147-A177-3AD203B41FA5}">
                      <a16:colId xmlns:a16="http://schemas.microsoft.com/office/drawing/2014/main" xmlns="" val="2293347837"/>
                    </a:ext>
                  </a:extLst>
                </a:gridCol>
                <a:gridCol w="2546876">
                  <a:extLst>
                    <a:ext uri="{9D8B030D-6E8A-4147-A177-3AD203B41FA5}">
                      <a16:colId xmlns:a16="http://schemas.microsoft.com/office/drawing/2014/main" xmlns="" val="210552271"/>
                    </a:ext>
                  </a:extLst>
                </a:gridCol>
                <a:gridCol w="2820678">
                  <a:extLst>
                    <a:ext uri="{9D8B030D-6E8A-4147-A177-3AD203B41FA5}">
                      <a16:colId xmlns:a16="http://schemas.microsoft.com/office/drawing/2014/main" xmlns="" val="2512179565"/>
                    </a:ext>
                  </a:extLst>
                </a:gridCol>
              </a:tblGrid>
              <a:tr h="526504">
                <a:tc>
                  <a:txBody>
                    <a:bodyPr/>
                    <a:lstStyle/>
                    <a:p>
                      <a:pPr marR="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56" marR="61302" marT="91363" marB="0"/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56" marR="61302" marT="91363" marB="0"/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отчета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56" marR="61302" marT="91363" marB="0"/>
                </a:tc>
                <a:extLst>
                  <a:ext uri="{0D108BD9-81ED-4DB2-BD59-A6C34878D82A}">
                    <a16:rowId xmlns:a16="http://schemas.microsoft.com/office/drawing/2014/main" xmlns="" val="369055187"/>
                  </a:ext>
                </a:extLst>
              </a:tr>
              <a:tr h="1772994"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</a:t>
                      </a: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56" marR="61302" marT="91363" marB="0"/>
                </a:tc>
                <a:tc>
                  <a:txBody>
                    <a:bodyPr/>
                    <a:lstStyle/>
                    <a:p>
                      <a:pPr marL="33020"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 дошкольников посредством трудовой деятельности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56" marR="61302" marT="913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3000"/>
                        </a:lnSpc>
                        <a:spcAft>
                          <a:spcPts val="5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и рекомендации родителям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 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«Трудовое воспитание 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семье и детском саду»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56" marR="61302" marT="91363" marB="0"/>
                </a:tc>
                <a:extLst>
                  <a:ext uri="{0D108BD9-81ED-4DB2-BD59-A6C34878D82A}">
                    <a16:rowId xmlns:a16="http://schemas.microsoft.com/office/drawing/2014/main" xmlns="" val="4286630811"/>
                  </a:ext>
                </a:extLst>
              </a:tr>
              <a:tr h="2203295">
                <a:tc>
                  <a:txBody>
                    <a:bodyPr/>
                    <a:lstStyle/>
                    <a:p>
                      <a:pPr marL="0" marR="6223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</a:t>
                      </a:r>
                      <a:r>
                        <a:rPr lang="ru-RU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8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56" marR="61302" marT="91363" marB="0"/>
                </a:tc>
                <a:tc>
                  <a:txBody>
                    <a:bodyPr/>
                    <a:lstStyle/>
                    <a:p>
                      <a:pPr marL="33020"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</a:t>
                      </a:r>
                      <a:r>
                        <a:rPr lang="ru-RU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речи детей дошкольного возраста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56" marR="61302" marT="913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для педагогов 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«Дидактические</a:t>
                      </a:r>
                      <a:r>
                        <a:rPr lang="ru-RU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игры по развитию речи»</a:t>
                      </a:r>
                      <a:endParaRPr lang="ru-RU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56" marR="61302" marT="91363" marB="0"/>
                </a:tc>
                <a:extLst>
                  <a:ext uri="{0D108BD9-81ED-4DB2-BD59-A6C34878D82A}">
                    <a16:rowId xmlns:a16="http://schemas.microsoft.com/office/drawing/2014/main" xmlns="" val="174871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79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3168" y="808238"/>
            <a:ext cx="76207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 – пространственная среда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916832"/>
            <a:ext cx="2952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каждому ребенку найти занятие по душе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 взаимодействовать со взрослыми и сверстниками, помогает понимать и оценивать их чувства и поступки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накоплению социального опыта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0551">
            <a:off x="6084168" y="1893849"/>
            <a:ext cx="2475937" cy="1918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7475" t="6951" r="1176" b="6951"/>
          <a:stretch/>
        </p:blipFill>
        <p:spPr>
          <a:xfrm>
            <a:off x="5989354" y="4017657"/>
            <a:ext cx="2592288" cy="1832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11413" t="1701" b="14300"/>
          <a:stretch/>
        </p:blipFill>
        <p:spPr>
          <a:xfrm rot="21035623">
            <a:off x="992561" y="4667722"/>
            <a:ext cx="2194067" cy="1560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52332" y="2853135"/>
            <a:ext cx="1766408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847398">
            <a:off x="1130034" y="1575283"/>
            <a:ext cx="2008956" cy="148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91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457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Calibri</vt:lpstr>
      <vt:lpstr>Wingdings</vt:lpstr>
      <vt:lpstr>Matilda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1</cp:lastModifiedBy>
  <cp:revision>135</cp:revision>
  <dcterms:created xsi:type="dcterms:W3CDTF">2014-07-06T18:18:01Z</dcterms:created>
  <dcterms:modified xsi:type="dcterms:W3CDTF">2024-02-27T12:30:30Z</dcterms:modified>
</cp:coreProperties>
</file>